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0" r:id="rId5"/>
    <p:sldId id="261" r:id="rId6"/>
    <p:sldId id="263" r:id="rId7"/>
    <p:sldId id="266" r:id="rId8"/>
    <p:sldId id="265" r:id="rId9"/>
    <p:sldId id="267" r:id="rId10"/>
    <p:sldId id="268" r:id="rId11"/>
    <p:sldId id="269" r:id="rId12"/>
    <p:sldId id="270" r:id="rId13"/>
    <p:sldId id="271"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bg>
      <p:bgRef idx="1002">
        <a:schemeClr val="bg2"/>
      </p:bgRef>
    </p:bg>
    <p:spTree>
      <p:nvGrpSpPr>
        <p:cNvPr id="1" name=""/>
        <p:cNvGrpSpPr/>
        <p:nvPr/>
      </p:nvGrpSpPr>
      <p:grpSpPr>
        <a:xfrm>
          <a:off x="0" y="0"/>
          <a:ext cx="0" cy="0"/>
          <a:chOff x="0" y="0"/>
          <a:chExt cx="0" cy="0"/>
        </a:xfrm>
      </p:grpSpPr>
      <p:sp>
        <p:nvSpPr>
          <p:cNvPr id="4" name="Freeform 3"/>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5" name="Freeform 4"/>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nvGrpSpPr>
          <p:cNvPr id="6" name="Group 15"/>
          <p:cNvGrpSpPr>
            <a:grpSpLocks/>
          </p:cNvGrpSpPr>
          <p:nvPr/>
        </p:nvGrpSpPr>
        <p:grpSpPr bwMode="auto">
          <a:xfrm>
            <a:off x="-19050" y="203200"/>
            <a:ext cx="9180513" cy="647700"/>
            <a:chOff x="-19045" y="216550"/>
            <a:chExt cx="9180548" cy="649224"/>
          </a:xfrm>
        </p:grpSpPr>
        <p:sp>
          <p:nvSpPr>
            <p:cNvPr id="7" name="Freeform 6"/>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latin typeface="Constantia" pitchFamily="18" charset="0"/>
              </a:endParaRPr>
            </a:p>
          </p:txBody>
        </p:sp>
        <p:sp>
          <p:nvSpPr>
            <p:cNvPr id="8" name="Freeform 7"/>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latin typeface="Constantia" pitchFamily="18" charset="0"/>
              </a:endParaRPr>
            </a:p>
          </p:txBody>
        </p:sp>
      </p:grpSp>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9"/>
          <p:cNvSpPr>
            <a:spLocks noGrp="1"/>
          </p:cNvSpPr>
          <p:nvPr>
            <p:ph type="dt" sz="half" idx="10"/>
          </p:nvPr>
        </p:nvSpPr>
        <p:spPr/>
        <p:txBody>
          <a:bodyPr/>
          <a:lstStyle>
            <a:lvl1pPr>
              <a:defRPr smtClean="0">
                <a:solidFill>
                  <a:srgbClr val="D1EAEE"/>
                </a:solidFill>
              </a:defRPr>
            </a:lvl1pPr>
          </a:lstStyle>
          <a:p>
            <a:pPr>
              <a:defRPr/>
            </a:pPr>
            <a:fld id="{E9622AC6-90FD-4EAD-BF94-B2E39E017A60}" type="datetimeFigureOut">
              <a:rPr lang="en-US"/>
              <a:pPr>
                <a:defRPr/>
              </a:pPr>
              <a:t>12/6/2010</a:t>
            </a:fld>
            <a:endParaRPr lang="en-US"/>
          </a:p>
        </p:txBody>
      </p:sp>
      <p:sp>
        <p:nvSpPr>
          <p:cNvPr id="11" name="Footer Placeholder 18"/>
          <p:cNvSpPr>
            <a:spLocks noGrp="1"/>
          </p:cNvSpPr>
          <p:nvPr>
            <p:ph type="ftr" sz="quarter" idx="11"/>
          </p:nvPr>
        </p:nvSpPr>
        <p:spPr/>
        <p:txBody>
          <a:bodyPr/>
          <a:lstStyle>
            <a:lvl1pPr>
              <a:defRPr smtClean="0">
                <a:solidFill>
                  <a:srgbClr val="D1EAEE"/>
                </a:solidFill>
              </a:defRPr>
            </a:lvl1pPr>
          </a:lstStyle>
          <a:p>
            <a:pPr>
              <a:defRPr/>
            </a:pPr>
            <a:endParaRPr lang="en-US"/>
          </a:p>
        </p:txBody>
      </p:sp>
      <p:sp>
        <p:nvSpPr>
          <p:cNvPr id="12" name="Slide Number Placeholder 26"/>
          <p:cNvSpPr>
            <a:spLocks noGrp="1"/>
          </p:cNvSpPr>
          <p:nvPr>
            <p:ph type="sldNum" sz="quarter" idx="12"/>
          </p:nvPr>
        </p:nvSpPr>
        <p:spPr/>
        <p:txBody>
          <a:bodyPr/>
          <a:lstStyle>
            <a:lvl1pPr>
              <a:defRPr smtClean="0">
                <a:solidFill>
                  <a:srgbClr val="D1EAEE"/>
                </a:solidFill>
              </a:defRPr>
            </a:lvl1pPr>
          </a:lstStyle>
          <a:p>
            <a:pPr>
              <a:defRPr/>
            </a:pPr>
            <a:fld id="{C172D63B-1213-44D7-B5AC-BB998C23016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advTm="10000">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D0636C0-C20F-4EDF-B899-84FA92402487}" type="datetimeFigureOut">
              <a:rPr lang="en-US"/>
              <a:pPr>
                <a:defRPr/>
              </a:pPr>
              <a:t>12/6/2010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94E71D6-F692-4EE5-AC36-D1BC6040C366}" type="slidenum">
              <a:rPr lang="en-US"/>
              <a:pPr>
                <a:defRPr/>
              </a:pPr>
              <a:t>‹#›</a:t>
            </a:fld>
            <a:endParaRPr lang="en-US"/>
          </a:p>
        </p:txBody>
      </p:sp>
    </p:spTree>
  </p:cSld>
  <p:clrMapOvr>
    <a:masterClrMapping/>
  </p:clrMapOvr>
  <p:transition advTm="10000">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EDF62EF-3FEE-4E2E-A3B5-DD6FA25F6F71}" type="datetimeFigureOut">
              <a:rPr lang="en-US"/>
              <a:pPr>
                <a:defRPr/>
              </a:pPr>
              <a:t>12/6/2010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BE2999C-DB36-401F-9AF1-4F953319E5C2}" type="slidenum">
              <a:rPr lang="en-US"/>
              <a:pPr>
                <a:defRPr/>
              </a:pPr>
              <a:t>‹#›</a:t>
            </a:fld>
            <a:endParaRPr lang="en-US"/>
          </a:p>
        </p:txBody>
      </p:sp>
    </p:spTree>
  </p:cSld>
  <p:clrMapOvr>
    <a:masterClrMapping/>
  </p:clrMapOvr>
  <p:transition advTm="10000">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D6474FC-516E-4024-86ED-EE0285DFDC82}" type="datetimeFigureOut">
              <a:rPr lang="en-US"/>
              <a:pPr>
                <a:defRPr/>
              </a:pPr>
              <a:t>12/6/2010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EAC6766-A52D-4C87-8C6E-0F669BE02403}" type="slidenum">
              <a:rPr lang="en-US"/>
              <a:pPr>
                <a:defRPr/>
              </a:pPr>
              <a:t>‹#›</a:t>
            </a:fld>
            <a:endParaRPr lang="en-US"/>
          </a:p>
        </p:txBody>
      </p:sp>
    </p:spTree>
  </p:cSld>
  <p:clrMapOvr>
    <a:masterClrMapping/>
  </p:clrMapOvr>
  <p:transition advTm="10000">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smtClean="0">
                <a:solidFill>
                  <a:srgbClr val="D1EAEE"/>
                </a:solidFill>
              </a:defRPr>
            </a:lvl1pPr>
          </a:lstStyle>
          <a:p>
            <a:pPr>
              <a:defRPr/>
            </a:pPr>
            <a:fld id="{C8BB9723-2EE2-414C-83E8-B43A96C4E03B}" type="datetimeFigureOut">
              <a:rPr lang="en-US"/>
              <a:pPr>
                <a:defRPr/>
              </a:pPr>
              <a:t>12/6/2010</a:t>
            </a:fld>
            <a:endParaRPr lang="en-US"/>
          </a:p>
        </p:txBody>
      </p:sp>
      <p:sp>
        <p:nvSpPr>
          <p:cNvPr id="5" name="Footer Placeholder 4"/>
          <p:cNvSpPr>
            <a:spLocks noGrp="1"/>
          </p:cNvSpPr>
          <p:nvPr>
            <p:ph type="ftr" sz="quarter" idx="11"/>
          </p:nvPr>
        </p:nvSpPr>
        <p:spPr/>
        <p:txBody>
          <a:bodyPr/>
          <a:lstStyle>
            <a:lvl1pPr>
              <a:defRPr smtClean="0">
                <a:solidFill>
                  <a:srgbClr val="D1EAEE"/>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solidFill>
                  <a:srgbClr val="D1EAEE"/>
                </a:solidFill>
              </a:defRPr>
            </a:lvl1pPr>
          </a:lstStyle>
          <a:p>
            <a:pPr>
              <a:defRPr/>
            </a:pPr>
            <a:fld id="{F0EEB773-9B53-4F82-895D-4239B55E4D8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advTm="10000">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62415177-A101-4FB8-8A84-7EBCD9E3C163}" type="datetimeFigureOut">
              <a:rPr lang="en-US"/>
              <a:pPr>
                <a:defRPr/>
              </a:pPr>
              <a:t>12/6/2010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5466E4D8-268A-48D2-AA3C-D83BBC414C3D}" type="slidenum">
              <a:rPr lang="en-US"/>
              <a:pPr>
                <a:defRPr/>
              </a:pPr>
              <a:t>‹#›</a:t>
            </a:fld>
            <a:endParaRPr lang="en-US"/>
          </a:p>
        </p:txBody>
      </p:sp>
    </p:spTree>
  </p:cSld>
  <p:clrMapOvr>
    <a:masterClrMapping/>
  </p:clrMapOvr>
  <p:transition advTm="10000">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FAEB0370-6E99-4417-A867-BB48AC3EA749}" type="datetimeFigureOut">
              <a:rPr lang="en-US"/>
              <a:pPr>
                <a:defRPr/>
              </a:pPr>
              <a:t>12/6/2010</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ECD883E5-03AD-4083-82C5-4EC561D0F888}" type="slidenum">
              <a:rPr lang="en-US"/>
              <a:pPr>
                <a:defRPr/>
              </a:pPr>
              <a:t>‹#›</a:t>
            </a:fld>
            <a:endParaRPr lang="en-US"/>
          </a:p>
        </p:txBody>
      </p:sp>
    </p:spTree>
  </p:cSld>
  <p:clrMapOvr>
    <a:masterClrMapping/>
  </p:clrMapOvr>
  <p:transition advTm="10000">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FCC07032-73BA-4E76-952E-3B33A390EE8B}" type="datetimeFigureOut">
              <a:rPr lang="en-US"/>
              <a:pPr>
                <a:defRPr/>
              </a:pPr>
              <a:t>12/6/2010</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C9A299B5-927F-42B3-9938-C1D1679FA08A}" type="slidenum">
              <a:rPr lang="en-US"/>
              <a:pPr>
                <a:defRPr/>
              </a:pPr>
              <a:t>‹#›</a:t>
            </a:fld>
            <a:endParaRPr lang="en-US"/>
          </a:p>
        </p:txBody>
      </p:sp>
    </p:spTree>
  </p:cSld>
  <p:clrMapOvr>
    <a:masterClrMapping/>
  </p:clrMapOvr>
  <p:transition advTm="10000">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DF04A6D6-AE12-4B1C-A6D3-FD086F4B1831}" type="datetimeFigureOut">
              <a:rPr lang="en-US"/>
              <a:pPr>
                <a:defRPr/>
              </a:pPr>
              <a:t>12/6/2010</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4B9A5025-9617-425C-9F73-28271DEED950}" type="slidenum">
              <a:rPr lang="en-US"/>
              <a:pPr>
                <a:defRPr/>
              </a:pPr>
              <a:t>‹#›</a:t>
            </a:fld>
            <a:endParaRPr lang="en-US"/>
          </a:p>
        </p:txBody>
      </p:sp>
    </p:spTree>
  </p:cSld>
  <p:clrMapOvr>
    <a:masterClrMapping/>
  </p:clrMapOvr>
  <p:transition advTm="10000">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5B806026-CE52-4395-92EC-44B03308A523}" type="datetimeFigureOut">
              <a:rPr lang="en-US"/>
              <a:pPr>
                <a:defRPr/>
              </a:pPr>
              <a:t>12/6/2010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6FF89243-7A22-4B5F-B0B8-03FDB7D6B72F}" type="slidenum">
              <a:rPr lang="en-US"/>
              <a:pPr>
                <a:defRPr/>
              </a:pPr>
              <a:t>‹#›</a:t>
            </a:fld>
            <a:endParaRPr lang="en-US"/>
          </a:p>
        </p:txBody>
      </p:sp>
    </p:spTree>
  </p:cSld>
  <p:clrMapOvr>
    <a:masterClrMapping/>
  </p:clrMapOvr>
  <p:transition advTm="10000">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smtClean="0"/>
            </a:lvl1pPr>
          </a:lstStyle>
          <a:p>
            <a:pPr>
              <a:defRPr/>
            </a:pPr>
            <a:fld id="{C220B92B-0A2F-4012-89A3-1483DF7A9AD6}" type="datetimeFigureOut">
              <a:rPr lang="en-US"/>
              <a:pPr>
                <a:defRPr/>
              </a:pPr>
              <a:t>12/6/2010</a:t>
            </a:fld>
            <a:endParaRPr lang="en-US"/>
          </a:p>
        </p:txBody>
      </p:sp>
      <p:sp>
        <p:nvSpPr>
          <p:cNvPr id="10" name="Footer Placeholder 5"/>
          <p:cNvSpPr>
            <a:spLocks noGrp="1"/>
          </p:cNvSpPr>
          <p:nvPr>
            <p:ph type="ftr" sz="quarter" idx="11"/>
          </p:nvPr>
        </p:nvSpPr>
        <p:spPr/>
        <p:txBody>
          <a:bodyPr/>
          <a:lstStyle>
            <a:lvl1pPr>
              <a:defRPr smtClean="0"/>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smtClean="0"/>
            </a:lvl1pPr>
          </a:lstStyle>
          <a:p>
            <a:pPr>
              <a:defRPr/>
            </a:pPr>
            <a:fld id="{C5EFE721-801E-40B8-9802-9F8BF4C1FBCB}" type="slidenum">
              <a:rPr lang="en-US"/>
              <a:pPr>
                <a:defRPr/>
              </a:pPr>
              <a:t>‹#›</a:t>
            </a:fld>
            <a:endParaRPr lang="en-US"/>
          </a:p>
        </p:txBody>
      </p:sp>
    </p:spTree>
  </p:cSld>
  <p:clrMapOvr>
    <a:masterClrMapping/>
  </p:clrMapOvr>
  <p:transition advTm="10000">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wrap="square" lIns="0" tIns="0" rIns="0" bIns="0" numCol="1" anchor="b" anchorCtr="0" compatLnSpc="1">
            <a:prstTxWarp prst="textNoShape">
              <a:avLst/>
            </a:prstTxWarp>
          </a:bodyPr>
          <a:lstStyle>
            <a:lvl1pPr>
              <a:defRPr sz="1200" smtClean="0">
                <a:solidFill>
                  <a:srgbClr val="045C75"/>
                </a:solidFill>
                <a:latin typeface="Constantia" pitchFamily="18" charset="0"/>
              </a:defRPr>
            </a:lvl1pPr>
          </a:lstStyle>
          <a:p>
            <a:pPr>
              <a:defRPr/>
            </a:pPr>
            <a:fld id="{FA3AEB42-0FF8-45E9-8935-A54FB2478FDB}" type="datetimeFigureOut">
              <a:rPr lang="en-US"/>
              <a:pPr>
                <a:defRPr/>
              </a:pPr>
              <a:t>12/6/2010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wrap="square" lIns="0" tIns="0" rIns="0" bIns="0" numCol="1" anchor="b" anchorCtr="0" compatLnSpc="1">
            <a:prstTxWarp prst="textNoShape">
              <a:avLst/>
            </a:prstTxWarp>
          </a:bodyPr>
          <a:lstStyle>
            <a:lvl1pPr>
              <a:defRPr sz="1200" smtClean="0">
                <a:solidFill>
                  <a:srgbClr val="045C75"/>
                </a:solidFill>
                <a:latin typeface="Constantia" pitchFamily="18" charset="0"/>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a:defRPr sz="1200" smtClean="0">
                <a:solidFill>
                  <a:srgbClr val="045C75"/>
                </a:solidFill>
                <a:latin typeface="Constantia" pitchFamily="18" charset="0"/>
              </a:defRPr>
            </a:lvl1pPr>
          </a:lstStyle>
          <a:p>
            <a:pPr>
              <a:defRPr/>
            </a:pPr>
            <a:fld id="{C9F66CE9-2703-4DD0-ADAD-E20DBC4AEB71}"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latin typeface="Constantia" pitchFamily="18"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latin typeface="Constantia" pitchFamily="18" charset="0"/>
              </a:endParaRPr>
            </a:p>
          </p:txBody>
        </p:sp>
      </p:grpSp>
    </p:spTree>
  </p:cSld>
  <p:clrMap bg1="lt1" tx1="dk1" bg2="lt2" tx2="dk2" accent1="accent1" accent2="accent2" accent3="accent3" accent4="accent4" accent5="accent5" accent6="accent6" hlink="hlink" folHlink="folHlink"/>
  <p:sldLayoutIdLst>
    <p:sldLayoutId id="2147483791" r:id="rId1"/>
    <p:sldLayoutId id="2147483783" r:id="rId2"/>
    <p:sldLayoutId id="2147483792" r:id="rId3"/>
    <p:sldLayoutId id="2147483784" r:id="rId4"/>
    <p:sldLayoutId id="2147483785" r:id="rId5"/>
    <p:sldLayoutId id="2147483786" r:id="rId6"/>
    <p:sldLayoutId id="2147483787" r:id="rId7"/>
    <p:sldLayoutId id="2147483788" r:id="rId8"/>
    <p:sldLayoutId id="2147483793" r:id="rId9"/>
    <p:sldLayoutId id="2147483789" r:id="rId10"/>
    <p:sldLayoutId id="2147483790" r:id="rId11"/>
  </p:sldLayoutIdLst>
  <p:transition advTm="10000">
    <p:blinds dir="vert"/>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hyperlink" Target="http://thefreshxpress.com/2010/07/african-american-males-in-the-classroom-empowering-the-endangered" TargetMode="External"/><Relationship Id="rId2" Type="http://schemas.openxmlformats.org/officeDocument/2006/relationships/hyperlink" Target="http://www.tda.gov.uk/about/mediarelations/2005/20051013.asp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jstor.org/stable/1162527"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learning-theories.com/social-learning-theory-bandura.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jstor.org/stable/27542428"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eaLnBrk="1" fontAlgn="auto" hangingPunct="1">
              <a:spcAft>
                <a:spcPts val="0"/>
              </a:spcAft>
              <a:defRPr/>
            </a:pPr>
            <a:r>
              <a:rPr lang="en-US" dirty="0" smtClean="0"/>
              <a:t>Male Teachers Impact on Male Student Behavior and Achievement in Mathematics</a:t>
            </a:r>
            <a:endParaRPr lang="en-US" dirty="0"/>
          </a:p>
        </p:txBody>
      </p:sp>
      <p:sp>
        <p:nvSpPr>
          <p:cNvPr id="3" name="Subtitle 2"/>
          <p:cNvSpPr>
            <a:spLocks noGrp="1"/>
          </p:cNvSpPr>
          <p:nvPr>
            <p:ph type="subTitle" idx="1"/>
          </p:nvPr>
        </p:nvSpPr>
        <p:spPr>
          <a:xfrm>
            <a:off x="533400" y="3228975"/>
            <a:ext cx="7854950" cy="1752600"/>
          </a:xfrm>
        </p:spPr>
        <p:txBody>
          <a:bodyPr/>
          <a:lstStyle/>
          <a:p>
            <a:pPr marR="0" eaLnBrk="1" hangingPunct="1">
              <a:lnSpc>
                <a:spcPct val="90000"/>
              </a:lnSpc>
            </a:pPr>
            <a:r>
              <a:rPr lang="en-US" sz="2400" smtClean="0"/>
              <a:t>An Action Research Project</a:t>
            </a:r>
          </a:p>
          <a:p>
            <a:pPr marR="0" eaLnBrk="1" hangingPunct="1">
              <a:lnSpc>
                <a:spcPct val="90000"/>
              </a:lnSpc>
            </a:pPr>
            <a:r>
              <a:rPr lang="en-US" sz="2400" smtClean="0"/>
              <a:t>By Walton Gamory</a:t>
            </a:r>
          </a:p>
          <a:p>
            <a:pPr marR="0" eaLnBrk="1" hangingPunct="1">
              <a:lnSpc>
                <a:spcPct val="90000"/>
              </a:lnSpc>
            </a:pPr>
            <a:r>
              <a:rPr lang="en-US" sz="2400" smtClean="0"/>
              <a:t>EDUC 7201 T</a:t>
            </a:r>
          </a:p>
          <a:p>
            <a:pPr marR="0" eaLnBrk="1" hangingPunct="1">
              <a:lnSpc>
                <a:spcPct val="90000"/>
              </a:lnSpc>
            </a:pPr>
            <a:r>
              <a:rPr lang="en-US" sz="2400" smtClean="0"/>
              <a:t>Fall 2010</a:t>
            </a:r>
          </a:p>
          <a:p>
            <a:pPr marR="0" eaLnBrk="1" hangingPunct="1">
              <a:lnSpc>
                <a:spcPct val="90000"/>
              </a:lnSpc>
            </a:pPr>
            <a:endParaRPr lang="en-US" sz="2400" smtClean="0"/>
          </a:p>
        </p:txBody>
      </p:sp>
    </p:spTree>
    <p:custDataLst>
      <p:tags r:id="rId1"/>
    </p:custDataLst>
  </p:cSld>
  <p:clrMapOvr>
    <a:masterClrMapping/>
  </p:clrMapOvr>
  <p:transition advTm="29125">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iterate type="lt">
                                    <p:tmPct val="10000"/>
                                  </p:iterate>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3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81000" y="228600"/>
            <a:ext cx="8229600" cy="1143000"/>
          </a:xfrm>
        </p:spPr>
        <p:txBody>
          <a:bodyPr/>
          <a:lstStyle/>
          <a:p>
            <a:r>
              <a:rPr lang="en-US" smtClean="0"/>
              <a:t>References</a:t>
            </a:r>
          </a:p>
        </p:txBody>
      </p:sp>
      <p:sp>
        <p:nvSpPr>
          <p:cNvPr id="14339" name="Content Placeholder 2"/>
          <p:cNvSpPr>
            <a:spLocks noGrp="1"/>
          </p:cNvSpPr>
          <p:nvPr>
            <p:ph idx="1"/>
          </p:nvPr>
        </p:nvSpPr>
        <p:spPr>
          <a:xfrm>
            <a:off x="228600" y="1295400"/>
            <a:ext cx="8686800" cy="5562600"/>
          </a:xfrm>
        </p:spPr>
        <p:txBody>
          <a:bodyPr/>
          <a:lstStyle/>
          <a:p>
            <a:r>
              <a:rPr lang="en-US" sz="1800" dirty="0" smtClean="0"/>
              <a:t>Ashley, M, &amp; Lee, J. (2003). Women teaching boys stoke-on-</a:t>
            </a:r>
            <a:r>
              <a:rPr lang="en-US" sz="1800" dirty="0" err="1" smtClean="0"/>
              <a:t>trent</a:t>
            </a:r>
            <a:r>
              <a:rPr lang="en-US" sz="1800" dirty="0" smtClean="0"/>
              <a:t>. </a:t>
            </a:r>
            <a:r>
              <a:rPr lang="en-US" sz="1800" dirty="0" err="1" smtClean="0"/>
              <a:t>Trentham</a:t>
            </a:r>
            <a:endParaRPr lang="en-US" sz="1800" dirty="0" smtClean="0"/>
          </a:p>
          <a:p>
            <a:pPr>
              <a:buNone/>
            </a:pPr>
            <a:r>
              <a:rPr lang="en-US" sz="1800" dirty="0" smtClean="0"/>
              <a:t>        </a:t>
            </a:r>
            <a:r>
              <a:rPr lang="en-US" sz="1600" dirty="0" smtClean="0"/>
              <a:t>Books.</a:t>
            </a:r>
          </a:p>
          <a:p>
            <a:pPr lvl="0"/>
            <a:r>
              <a:rPr lang="en-US" sz="1800" dirty="0" err="1" smtClean="0"/>
              <a:t>Bricheno</a:t>
            </a:r>
            <a:r>
              <a:rPr lang="en-US" sz="1800" dirty="0" smtClean="0"/>
              <a:t>, P., &amp; </a:t>
            </a:r>
            <a:r>
              <a:rPr lang="en-US" sz="1800" dirty="0" err="1" smtClean="0"/>
              <a:t>Thorton</a:t>
            </a:r>
            <a:r>
              <a:rPr lang="en-US" sz="1800" dirty="0" smtClean="0"/>
              <a:t>, M. (2007). Role </a:t>
            </a:r>
            <a:r>
              <a:rPr lang="en-US" sz="1800" dirty="0" err="1" smtClean="0"/>
              <a:t>model,hero</a:t>
            </a:r>
            <a:r>
              <a:rPr lang="en-US" sz="1800" dirty="0" smtClean="0"/>
              <a:t> or champion? children's</a:t>
            </a:r>
          </a:p>
          <a:p>
            <a:pPr lvl="0">
              <a:buNone/>
            </a:pPr>
            <a:r>
              <a:rPr lang="en-US" sz="1800" dirty="0" smtClean="0"/>
              <a:t>         views concerning role models. </a:t>
            </a:r>
            <a:r>
              <a:rPr lang="en-US" sz="1800" i="1" dirty="0" smtClean="0"/>
              <a:t>Educational Research</a:t>
            </a:r>
            <a:r>
              <a:rPr lang="en-US" sz="1800" dirty="0" smtClean="0"/>
              <a:t>, </a:t>
            </a:r>
            <a:r>
              <a:rPr lang="en-US" sz="1800" i="1" dirty="0" smtClean="0"/>
              <a:t>49</a:t>
            </a:r>
            <a:r>
              <a:rPr lang="en-US" sz="1800" dirty="0" smtClean="0"/>
              <a:t>(4), 383-396</a:t>
            </a:r>
          </a:p>
          <a:p>
            <a:pPr lvl="0"/>
            <a:r>
              <a:rPr lang="en-US" sz="1800" dirty="0" smtClean="0"/>
              <a:t>British Government, Teacher Development Agency. (2005). </a:t>
            </a:r>
            <a:r>
              <a:rPr lang="en-US" sz="1800" i="1" dirty="0" smtClean="0"/>
              <a:t>News release:</a:t>
            </a:r>
          </a:p>
          <a:p>
            <a:pPr lvl="0">
              <a:buNone/>
            </a:pPr>
            <a:r>
              <a:rPr lang="en-US" sz="1800" i="1" dirty="0" smtClean="0"/>
              <a:t>          parent </a:t>
            </a:r>
            <a:r>
              <a:rPr lang="en-US" sz="1800" dirty="0" smtClean="0"/>
              <a:t> </a:t>
            </a:r>
            <a:r>
              <a:rPr lang="en-US" sz="1800" i="1" dirty="0" smtClean="0"/>
              <a:t>call for more male  primary teachers.</a:t>
            </a:r>
            <a:r>
              <a:rPr lang="en-US" sz="1800" dirty="0" smtClean="0"/>
              <a:t> Retrieved from</a:t>
            </a:r>
          </a:p>
          <a:p>
            <a:pPr lvl="0">
              <a:buNone/>
            </a:pPr>
            <a:r>
              <a:rPr lang="en-US" sz="1800" u="sng" dirty="0" smtClean="0">
                <a:solidFill>
                  <a:schemeClr val="bg1"/>
                </a:solidFill>
                <a:hlinkClick r:id="rId2"/>
              </a:rPr>
              <a:t>  </a:t>
            </a:r>
            <a:r>
              <a:rPr lang="en-US" sz="1800" dirty="0" smtClean="0">
                <a:solidFill>
                  <a:schemeClr val="bg1"/>
                </a:solidFill>
                <a:hlinkClick r:id="rId2"/>
              </a:rPr>
              <a:t>       </a:t>
            </a:r>
            <a:r>
              <a:rPr lang="en-US" sz="1800" dirty="0" smtClean="0">
                <a:hlinkClick r:id="rId2"/>
              </a:rPr>
              <a:t> </a:t>
            </a:r>
            <a:r>
              <a:rPr lang="en-US" sz="1800" u="sng" dirty="0" smtClean="0">
                <a:hlinkClick r:id="rId2"/>
              </a:rPr>
              <a:t>http://www.tda.gov.uk/about/mediarelations/2005/20051013.aspx</a:t>
            </a:r>
            <a:r>
              <a:rPr lang="en-US" sz="1800" dirty="0" smtClean="0"/>
              <a:t>. </a:t>
            </a:r>
          </a:p>
          <a:p>
            <a:pPr lvl="0"/>
            <a:r>
              <a:rPr lang="en-US" sz="1800" dirty="0" err="1" smtClean="0"/>
              <a:t>Chudgar</a:t>
            </a:r>
            <a:r>
              <a:rPr lang="en-US" sz="1800" dirty="0" smtClean="0"/>
              <a:t>, A., &amp; </a:t>
            </a:r>
            <a:r>
              <a:rPr lang="en-US" sz="1800" dirty="0" err="1" smtClean="0"/>
              <a:t>Sankar</a:t>
            </a:r>
            <a:r>
              <a:rPr lang="en-US" sz="1800" dirty="0" smtClean="0"/>
              <a:t>, V. (2008). The relationship between teacher gender and</a:t>
            </a:r>
          </a:p>
          <a:p>
            <a:pPr lvl="0">
              <a:buNone/>
            </a:pPr>
            <a:r>
              <a:rPr lang="en-US" sz="1800" dirty="0" smtClean="0"/>
              <a:t>          student achievement: evidence from five Indian states. </a:t>
            </a:r>
            <a:r>
              <a:rPr lang="en-US" sz="1800" i="1" dirty="0" smtClean="0"/>
              <a:t>Compare</a:t>
            </a:r>
            <a:r>
              <a:rPr lang="en-US" sz="1800" dirty="0" smtClean="0"/>
              <a:t>, </a:t>
            </a:r>
            <a:r>
              <a:rPr lang="en-US" sz="1800" i="1" dirty="0" smtClean="0"/>
              <a:t>38</a:t>
            </a:r>
            <a:r>
              <a:rPr lang="en-US" sz="1800" dirty="0" smtClean="0"/>
              <a:t>(5), 627-642. </a:t>
            </a:r>
          </a:p>
          <a:p>
            <a:pPr lvl="0"/>
            <a:r>
              <a:rPr lang="en-US" sz="1800" dirty="0" smtClean="0"/>
              <a:t>Davis, J. (2010, July 8). </a:t>
            </a:r>
            <a:r>
              <a:rPr lang="en-US" sz="1800" i="1" dirty="0" smtClean="0"/>
              <a:t>African-</a:t>
            </a:r>
            <a:r>
              <a:rPr lang="en-US" sz="1800" i="1" dirty="0" err="1" smtClean="0"/>
              <a:t>american</a:t>
            </a:r>
            <a:r>
              <a:rPr lang="en-US" sz="1800" i="1" dirty="0" smtClean="0"/>
              <a:t> males in the classroom: empowering the</a:t>
            </a:r>
            <a:endParaRPr lang="en-US" sz="1800" dirty="0" smtClean="0"/>
          </a:p>
          <a:p>
            <a:pPr lvl="0">
              <a:buNone/>
            </a:pPr>
            <a:r>
              <a:rPr lang="en-US" sz="1800" i="1" dirty="0" smtClean="0"/>
              <a:t>           endangered</a:t>
            </a:r>
            <a:r>
              <a:rPr lang="en-US" sz="1800" dirty="0" smtClean="0"/>
              <a:t>. Retrieved from </a:t>
            </a:r>
            <a:r>
              <a:rPr lang="en-US" sz="1800" u="sng" dirty="0" smtClean="0">
                <a:hlinkClick r:id="rId3"/>
              </a:rPr>
              <a:t>http://thefreshxpress.com/2010/07/african</a:t>
            </a:r>
          </a:p>
          <a:p>
            <a:pPr lvl="0">
              <a:buNone/>
            </a:pPr>
            <a:r>
              <a:rPr lang="en-US" sz="1800" u="sng" dirty="0" smtClean="0">
                <a:hlinkClick r:id="rId3"/>
              </a:rPr>
              <a:t>           </a:t>
            </a:r>
            <a:r>
              <a:rPr lang="en-US" sz="1800" u="sng" dirty="0" err="1" smtClean="0">
                <a:hlinkClick r:id="rId3"/>
              </a:rPr>
              <a:t>american</a:t>
            </a:r>
            <a:r>
              <a:rPr lang="en-US" sz="1800" u="sng" dirty="0" smtClean="0">
                <a:hlinkClick r:id="rId3"/>
              </a:rPr>
              <a:t>-males-in-the-classroom-empowering-the-endangered</a:t>
            </a:r>
            <a:endParaRPr lang="en-US" sz="1800" u="sng" dirty="0" smtClean="0"/>
          </a:p>
          <a:p>
            <a:pPr lvl="0"/>
            <a:r>
              <a:rPr lang="en-US" sz="1800" dirty="0" smtClean="0"/>
              <a:t>Dee, T. (2006). Teachers and the gender gaps in student achievement. </a:t>
            </a:r>
            <a:r>
              <a:rPr lang="en-US" sz="1800" i="1" dirty="0" smtClean="0"/>
              <a:t>Journal of</a:t>
            </a:r>
            <a:endParaRPr lang="en-US" sz="1800" dirty="0" smtClean="0"/>
          </a:p>
          <a:p>
            <a:pPr lvl="0">
              <a:buNone/>
            </a:pPr>
            <a:r>
              <a:rPr lang="en-US" sz="1800" i="1" dirty="0" smtClean="0"/>
              <a:t>          Human</a:t>
            </a:r>
            <a:r>
              <a:rPr lang="en-US" sz="1800" dirty="0" smtClean="0"/>
              <a:t> </a:t>
            </a:r>
            <a:r>
              <a:rPr lang="en-US" sz="1800" i="1" dirty="0" smtClean="0"/>
              <a:t>Resources</a:t>
            </a:r>
            <a:r>
              <a:rPr lang="en-US" sz="1800" dirty="0" smtClean="0"/>
              <a:t>, </a:t>
            </a:r>
            <a:r>
              <a:rPr lang="en-US" sz="1800" i="1" dirty="0" smtClean="0"/>
              <a:t>42</a:t>
            </a:r>
            <a:r>
              <a:rPr lang="en-US" sz="1800" dirty="0" smtClean="0"/>
              <a:t>(3), 529-554. </a:t>
            </a:r>
          </a:p>
          <a:p>
            <a:r>
              <a:rPr lang="en-US" sz="1800" dirty="0" smtClean="0"/>
              <a:t>Dee, T. (2006). The why chromosome. </a:t>
            </a:r>
            <a:r>
              <a:rPr lang="en-US" sz="1800" i="1" dirty="0" smtClean="0"/>
              <a:t>Education Next</a:t>
            </a:r>
            <a:r>
              <a:rPr lang="en-US" sz="1800" dirty="0" smtClean="0"/>
              <a:t>, </a:t>
            </a:r>
            <a:r>
              <a:rPr lang="en-US" sz="1800" i="1" dirty="0" smtClean="0"/>
              <a:t>6</a:t>
            </a:r>
            <a:r>
              <a:rPr lang="en-US" sz="1800" dirty="0" smtClean="0"/>
              <a:t>(4), 68-75.</a:t>
            </a:r>
          </a:p>
          <a:p>
            <a:pPr lvl="0"/>
            <a:endParaRPr lang="en-US" sz="1800" dirty="0" smtClean="0"/>
          </a:p>
          <a:p>
            <a:pPr lvl="0"/>
            <a:endParaRPr lang="en-US" sz="1800" dirty="0" smtClean="0"/>
          </a:p>
          <a:p>
            <a:pPr lvl="0"/>
            <a:endParaRPr lang="en-US" sz="1800" dirty="0" smtClean="0"/>
          </a:p>
        </p:txBody>
      </p:sp>
    </p:spTree>
  </p:cSld>
  <p:clrMapOvr>
    <a:masterClrMapping/>
  </p:clrMapOvr>
  <p:transition advTm="6271">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81050"/>
          </a:xfrm>
        </p:spPr>
        <p:txBody>
          <a:bodyPr/>
          <a:lstStyle/>
          <a:p>
            <a:r>
              <a:rPr lang="en-US" dirty="0" smtClean="0"/>
              <a:t>References</a:t>
            </a:r>
            <a:endParaRPr lang="en-US" dirty="0"/>
          </a:p>
        </p:txBody>
      </p:sp>
      <p:sp>
        <p:nvSpPr>
          <p:cNvPr id="3" name="Content Placeholder 2"/>
          <p:cNvSpPr>
            <a:spLocks noGrp="1"/>
          </p:cNvSpPr>
          <p:nvPr>
            <p:ph idx="1"/>
          </p:nvPr>
        </p:nvSpPr>
        <p:spPr>
          <a:xfrm>
            <a:off x="457200" y="1447800"/>
            <a:ext cx="8229600" cy="5410199"/>
          </a:xfrm>
        </p:spPr>
        <p:txBody>
          <a:bodyPr/>
          <a:lstStyle/>
          <a:p>
            <a:pPr lvl="0"/>
            <a:r>
              <a:rPr lang="en-US" sz="1800" dirty="0" smtClean="0"/>
              <a:t>Ding, C, &amp; Sherman, H. (2006). Teaching effectiveness and student</a:t>
            </a:r>
          </a:p>
          <a:p>
            <a:pPr lvl="0">
              <a:buNone/>
            </a:pPr>
            <a:r>
              <a:rPr lang="en-US" sz="1800" dirty="0" smtClean="0"/>
              <a:t>         achievement; examining the relationship. </a:t>
            </a:r>
            <a:r>
              <a:rPr lang="en-US" sz="1800" i="1" dirty="0" smtClean="0"/>
              <a:t>Educational Research Quarterly</a:t>
            </a:r>
            <a:r>
              <a:rPr lang="en-US" sz="1800" dirty="0" smtClean="0"/>
              <a:t>,</a:t>
            </a:r>
          </a:p>
          <a:p>
            <a:pPr lvl="0">
              <a:buNone/>
            </a:pPr>
            <a:r>
              <a:rPr lang="en-US" sz="1800" i="1" dirty="0" smtClean="0"/>
              <a:t>         29</a:t>
            </a:r>
            <a:r>
              <a:rPr lang="en-US" sz="1800" dirty="0" smtClean="0"/>
              <a:t>(4), 39-49.</a:t>
            </a:r>
          </a:p>
          <a:p>
            <a:pPr lvl="0"/>
            <a:r>
              <a:rPr lang="en-US" sz="1800" dirty="0" smtClean="0"/>
              <a:t>Flores, A. (2007). Examining disparities in mathematics education:</a:t>
            </a:r>
          </a:p>
          <a:p>
            <a:pPr lvl="0">
              <a:buNone/>
            </a:pPr>
            <a:r>
              <a:rPr lang="en-US" sz="1800" dirty="0" smtClean="0"/>
              <a:t>         achievement gap or opportunity gap?. </a:t>
            </a:r>
            <a:r>
              <a:rPr lang="en-US" sz="1800" i="1" dirty="0" smtClean="0"/>
              <a:t>High School Journal</a:t>
            </a:r>
            <a:r>
              <a:rPr lang="en-US" sz="1800" dirty="0" smtClean="0"/>
              <a:t>, </a:t>
            </a:r>
            <a:r>
              <a:rPr lang="en-US" sz="1800" i="1" dirty="0" smtClean="0"/>
              <a:t>91</a:t>
            </a:r>
            <a:r>
              <a:rPr lang="en-US" sz="1800" dirty="0" smtClean="0"/>
              <a:t>(1), 29-42.</a:t>
            </a:r>
          </a:p>
          <a:p>
            <a:pPr lvl="0"/>
            <a:r>
              <a:rPr lang="en-US" sz="1800" dirty="0" smtClean="0"/>
              <a:t>Gabriel, T. (2010, November 9). Proficiency of black students is found to be far</a:t>
            </a:r>
          </a:p>
          <a:p>
            <a:pPr lvl="0">
              <a:buNone/>
            </a:pPr>
            <a:r>
              <a:rPr lang="en-US" sz="1800" dirty="0" smtClean="0"/>
              <a:t>          lower  than expected. </a:t>
            </a:r>
            <a:r>
              <a:rPr lang="en-US" sz="1800" i="1" dirty="0" smtClean="0"/>
              <a:t>New York Times</a:t>
            </a:r>
            <a:r>
              <a:rPr lang="en-US" sz="1800" dirty="0" smtClean="0"/>
              <a:t>, p. 2.</a:t>
            </a:r>
          </a:p>
          <a:p>
            <a:pPr lvl="0"/>
            <a:r>
              <a:rPr lang="en-US" sz="1800" dirty="0" err="1" smtClean="0"/>
              <a:t>Harari</a:t>
            </a:r>
            <a:r>
              <a:rPr lang="en-US" sz="1800" dirty="0" smtClean="0"/>
              <a:t>, O., &amp; Covington, M V. (1981). Reactions to achievement behavior from a</a:t>
            </a:r>
          </a:p>
          <a:p>
            <a:pPr lvl="0">
              <a:buNone/>
            </a:pPr>
            <a:r>
              <a:rPr lang="en-US" sz="1800" dirty="0" smtClean="0"/>
              <a:t>          teacher and student perspective: a developmental analysis. </a:t>
            </a:r>
            <a:r>
              <a:rPr lang="en-US" sz="1800" i="1" dirty="0" smtClean="0"/>
              <a:t>American</a:t>
            </a:r>
          </a:p>
          <a:p>
            <a:pPr lvl="0">
              <a:buNone/>
            </a:pPr>
            <a:r>
              <a:rPr lang="en-US" sz="1800" i="1" dirty="0" smtClean="0"/>
              <a:t>          Educational Research Journal</a:t>
            </a:r>
            <a:r>
              <a:rPr lang="en-US" sz="1800" dirty="0" smtClean="0"/>
              <a:t>, </a:t>
            </a:r>
            <a:r>
              <a:rPr lang="en-US" sz="1800" i="1" dirty="0" smtClean="0"/>
              <a:t>18</a:t>
            </a:r>
            <a:r>
              <a:rPr lang="en-US" sz="1800" dirty="0" smtClean="0"/>
              <a:t>(1), Retrieved from</a:t>
            </a:r>
          </a:p>
          <a:p>
            <a:pPr lvl="0">
              <a:buNone/>
            </a:pPr>
            <a:r>
              <a:rPr lang="en-US" sz="1800" u="sng" dirty="0" smtClean="0">
                <a:hlinkClick r:id="rId2"/>
              </a:rPr>
              <a:t>          http://www.jstor.org/stable/1162527</a:t>
            </a:r>
            <a:endParaRPr lang="en-US" sz="1800" dirty="0" smtClean="0"/>
          </a:p>
          <a:p>
            <a:pPr lvl="0"/>
            <a:r>
              <a:rPr lang="en-US" sz="1800" dirty="0" smtClean="0"/>
              <a:t>Helm, C. (2007, January/February). Teacher dispositions affecting self-esteem</a:t>
            </a:r>
          </a:p>
          <a:p>
            <a:pPr lvl="0">
              <a:buNone/>
            </a:pPr>
            <a:r>
              <a:rPr lang="en-US" sz="1800" dirty="0" smtClean="0"/>
              <a:t>          and student performance. </a:t>
            </a:r>
            <a:r>
              <a:rPr lang="en-US" sz="1800" i="1" dirty="0" smtClean="0"/>
              <a:t>The Clearing House</a:t>
            </a:r>
            <a:r>
              <a:rPr lang="en-US" sz="1800" dirty="0" smtClean="0"/>
              <a:t>, 109-110</a:t>
            </a:r>
          </a:p>
          <a:p>
            <a:pPr lvl="0"/>
            <a:r>
              <a:rPr lang="da-DK" sz="1800" dirty="0" smtClean="0"/>
              <a:t>Helwig, R., Anderson, L., &amp; Tindal, G. (2001). </a:t>
            </a:r>
            <a:r>
              <a:rPr lang="en-US" sz="1800" dirty="0" smtClean="0"/>
              <a:t>Influence of elementary student</a:t>
            </a:r>
          </a:p>
          <a:p>
            <a:pPr lvl="0">
              <a:buNone/>
            </a:pPr>
            <a:r>
              <a:rPr lang="en-US" sz="1800" dirty="0" smtClean="0"/>
              <a:t>          gender on teachers' perceptions of mathematics achievement. </a:t>
            </a:r>
            <a:r>
              <a:rPr lang="en-US" sz="1800" i="1" dirty="0" smtClean="0"/>
              <a:t>The Journal</a:t>
            </a:r>
          </a:p>
          <a:p>
            <a:pPr lvl="0">
              <a:buNone/>
            </a:pPr>
            <a:r>
              <a:rPr lang="en-US" sz="1800" i="1" dirty="0" smtClean="0"/>
              <a:t>           of Educational Research</a:t>
            </a:r>
            <a:r>
              <a:rPr lang="en-US" sz="1800" dirty="0" smtClean="0"/>
              <a:t>, </a:t>
            </a:r>
            <a:r>
              <a:rPr lang="en-US" sz="1800" i="1" dirty="0" smtClean="0"/>
              <a:t>95</a:t>
            </a:r>
            <a:r>
              <a:rPr lang="en-US" sz="1800" dirty="0" smtClean="0"/>
              <a:t>(2), 93-101</a:t>
            </a:r>
          </a:p>
          <a:p>
            <a:pPr lvl="0">
              <a:buNone/>
            </a:pPr>
            <a:endParaRPr lang="en-US" sz="1800" dirty="0" smtClean="0"/>
          </a:p>
          <a:p>
            <a:pPr lvl="0"/>
            <a:endParaRPr lang="en-US" sz="1800" dirty="0" smtClean="0"/>
          </a:p>
          <a:p>
            <a:endParaRPr lang="en-US" sz="1800" dirty="0" smtClean="0"/>
          </a:p>
        </p:txBody>
      </p:sp>
    </p:spTree>
  </p:cSld>
  <p:clrMapOvr>
    <a:masterClrMapping/>
  </p:clrMapOvr>
  <p:transition advTm="10000">
    <p:blinds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References </a:t>
            </a:r>
            <a:endParaRPr lang="en-US" dirty="0"/>
          </a:p>
        </p:txBody>
      </p:sp>
      <p:sp>
        <p:nvSpPr>
          <p:cNvPr id="3" name="Content Placeholder 2"/>
          <p:cNvSpPr>
            <a:spLocks noGrp="1"/>
          </p:cNvSpPr>
          <p:nvPr>
            <p:ph idx="1"/>
          </p:nvPr>
        </p:nvSpPr>
        <p:spPr>
          <a:xfrm>
            <a:off x="0" y="1524001"/>
            <a:ext cx="9144000" cy="5181600"/>
          </a:xfrm>
        </p:spPr>
        <p:txBody>
          <a:bodyPr/>
          <a:lstStyle/>
          <a:p>
            <a:pPr lvl="0"/>
            <a:r>
              <a:rPr lang="en-US" sz="1800" dirty="0" err="1" smtClean="0"/>
              <a:t>Kafele</a:t>
            </a:r>
            <a:r>
              <a:rPr lang="en-US" sz="1800" dirty="0" smtClean="0"/>
              <a:t>, B K. (2010, march). Teaching black male students. </a:t>
            </a:r>
            <a:r>
              <a:rPr lang="en-US" sz="1800" i="1" dirty="0" smtClean="0"/>
              <a:t>Principle</a:t>
            </a:r>
          </a:p>
          <a:p>
            <a:pPr lvl="0">
              <a:buNone/>
            </a:pPr>
            <a:r>
              <a:rPr lang="en-US" sz="1800" i="1" dirty="0" smtClean="0"/>
              <a:t>          Leadership</a:t>
            </a:r>
            <a:r>
              <a:rPr lang="en-US" sz="1800" dirty="0" smtClean="0"/>
              <a:t>,</a:t>
            </a:r>
            <a:r>
              <a:rPr lang="en-US" sz="1800" i="1" dirty="0" smtClean="0"/>
              <a:t>10</a:t>
            </a:r>
            <a:r>
              <a:rPr lang="en-US" sz="1800" dirty="0" smtClean="0"/>
              <a:t>(7), 76-8.</a:t>
            </a:r>
          </a:p>
          <a:p>
            <a:pPr lvl="0"/>
            <a:r>
              <a:rPr lang="en-US" sz="1800" dirty="0" smtClean="0"/>
              <a:t>Keller, C. (2001). Effects of teachers' stereotyping on students' stereotyping of</a:t>
            </a:r>
          </a:p>
          <a:p>
            <a:pPr lvl="0">
              <a:buNone/>
            </a:pPr>
            <a:r>
              <a:rPr lang="en-US" sz="1800" dirty="0" smtClean="0"/>
              <a:t>          mathematics as a male domain. </a:t>
            </a:r>
            <a:r>
              <a:rPr lang="en-US" sz="1800" i="1" dirty="0" smtClean="0"/>
              <a:t>The Journal of Social </a:t>
            </a:r>
            <a:r>
              <a:rPr lang="en-US" sz="1800" i="1" dirty="0" err="1" smtClean="0"/>
              <a:t>Psy</a:t>
            </a:r>
            <a:r>
              <a:rPr lang="en-US" sz="1800" i="1" dirty="0" smtClean="0"/>
              <a:t> </a:t>
            </a:r>
            <a:r>
              <a:rPr lang="en-US" sz="1800" i="1" dirty="0" err="1" smtClean="0"/>
              <a:t>chology</a:t>
            </a:r>
            <a:r>
              <a:rPr lang="en-US" sz="1800" dirty="0" smtClean="0"/>
              <a:t>, </a:t>
            </a:r>
            <a:r>
              <a:rPr lang="en-US" sz="1800" i="1" dirty="0" smtClean="0"/>
              <a:t>141</a:t>
            </a:r>
            <a:r>
              <a:rPr lang="en-US" sz="1800" dirty="0" smtClean="0"/>
              <a:t>(2), 165-173.</a:t>
            </a:r>
          </a:p>
          <a:p>
            <a:r>
              <a:rPr lang="en-US" sz="1800" dirty="0" err="1" smtClean="0"/>
              <a:t>Kleinfeld</a:t>
            </a:r>
            <a:r>
              <a:rPr lang="en-US" sz="1800" dirty="0" smtClean="0"/>
              <a:t>, J., &amp; Sax, L. (2007). Teacher gender. </a:t>
            </a:r>
            <a:r>
              <a:rPr lang="en-US" sz="1800" i="1" dirty="0" smtClean="0"/>
              <a:t>Education Next</a:t>
            </a:r>
            <a:r>
              <a:rPr lang="en-US" sz="1800" dirty="0" smtClean="0"/>
              <a:t>, </a:t>
            </a:r>
            <a:r>
              <a:rPr lang="en-US" sz="1800" i="1" dirty="0" smtClean="0"/>
              <a:t>7</a:t>
            </a:r>
            <a:r>
              <a:rPr lang="en-US" sz="1800" dirty="0" smtClean="0"/>
              <a:t>(1), 6-8.</a:t>
            </a:r>
          </a:p>
          <a:p>
            <a:pPr lvl="0"/>
            <a:r>
              <a:rPr lang="en-US" sz="1800" dirty="0" err="1" smtClean="0"/>
              <a:t>Konstantopoulos</a:t>
            </a:r>
            <a:r>
              <a:rPr lang="en-US" sz="1800" dirty="0" smtClean="0"/>
              <a:t>, S. (2009) Effects of teachers on minority and disadvantaged</a:t>
            </a:r>
          </a:p>
          <a:p>
            <a:pPr lvl="0">
              <a:buNone/>
            </a:pPr>
            <a:r>
              <a:rPr lang="en-US" sz="1800" dirty="0" smtClean="0"/>
              <a:t>        students’ achievement in the early grades. </a:t>
            </a:r>
            <a:r>
              <a:rPr lang="en-US" sz="1800" i="1" dirty="0" smtClean="0"/>
              <a:t>The Elementary School Journal</a:t>
            </a:r>
            <a:r>
              <a:rPr lang="en-US" sz="1800" dirty="0" smtClean="0"/>
              <a:t>, </a:t>
            </a:r>
            <a:r>
              <a:rPr lang="en-US" sz="1800" i="1" dirty="0" smtClean="0"/>
              <a:t>110</a:t>
            </a:r>
            <a:r>
              <a:rPr lang="en-US" sz="1800" dirty="0" smtClean="0"/>
              <a:t>(1), 93-113.</a:t>
            </a:r>
          </a:p>
          <a:p>
            <a:pPr lvl="0"/>
            <a:r>
              <a:rPr lang="en-US" sz="1800" dirty="0" err="1" smtClean="0"/>
              <a:t>Kreig</a:t>
            </a:r>
            <a:r>
              <a:rPr lang="en-US" sz="1800" dirty="0" smtClean="0"/>
              <a:t>, J M. (2005). Student gender and student gender: what is the impact on high stakes</a:t>
            </a:r>
          </a:p>
          <a:p>
            <a:pPr lvl="0">
              <a:buNone/>
            </a:pPr>
            <a:r>
              <a:rPr lang="en-US" sz="1800" dirty="0" smtClean="0"/>
              <a:t>         test scores. </a:t>
            </a:r>
            <a:r>
              <a:rPr lang="en-US" sz="1800" i="1" dirty="0" smtClean="0"/>
              <a:t>Current Issues in Education</a:t>
            </a:r>
            <a:r>
              <a:rPr lang="en-US" sz="1800" dirty="0" smtClean="0"/>
              <a:t>, </a:t>
            </a:r>
            <a:r>
              <a:rPr lang="en-US" sz="1800" i="1" dirty="0" smtClean="0"/>
              <a:t>8</a:t>
            </a:r>
            <a:r>
              <a:rPr lang="en-US" sz="1800" dirty="0" smtClean="0"/>
              <a:t>(9), 1-8.</a:t>
            </a:r>
          </a:p>
          <a:p>
            <a:pPr lvl="0"/>
            <a:r>
              <a:rPr lang="en-US" sz="1800" dirty="0" smtClean="0"/>
              <a:t>Learning Theories Knowledgebase (2010, November). Social Learning Theory</a:t>
            </a:r>
          </a:p>
          <a:p>
            <a:pPr>
              <a:buNone/>
            </a:pPr>
            <a:r>
              <a:rPr lang="en-US" sz="1800" dirty="0" smtClean="0"/>
              <a:t>          (</a:t>
            </a:r>
            <a:r>
              <a:rPr lang="en-US" sz="1800" dirty="0" err="1" smtClean="0"/>
              <a:t>Bandura</a:t>
            </a:r>
            <a:r>
              <a:rPr lang="en-US" sz="1800" dirty="0" smtClean="0"/>
              <a:t>) at Learning-Theories.com. Retrieved November 17th, 2010 from</a:t>
            </a:r>
          </a:p>
          <a:p>
            <a:pPr>
              <a:buNone/>
            </a:pPr>
            <a:r>
              <a:rPr lang="en-US" sz="1800" u="sng" dirty="0" smtClean="0">
                <a:hlinkClick r:id="rId2"/>
              </a:rPr>
              <a:t>	      http://www.learning-theories.com/social-learning-theory-bandura.html</a:t>
            </a:r>
            <a:endParaRPr lang="en-US" sz="1800" u="sng" dirty="0" smtClean="0"/>
          </a:p>
          <a:p>
            <a:r>
              <a:rPr lang="en-US" sz="1800" dirty="0" smtClean="0"/>
              <a:t>Marsh, HW, Martin, AJ, &amp; Cheng, JHS. (2008). A multilevel perspective on</a:t>
            </a:r>
          </a:p>
          <a:p>
            <a:pPr>
              <a:buNone/>
            </a:pPr>
            <a:r>
              <a:rPr lang="en-US" sz="1800" dirty="0" smtClean="0"/>
              <a:t>          gender  in classroom motivation and climate; potential benefits of male</a:t>
            </a:r>
          </a:p>
          <a:p>
            <a:pPr>
              <a:buNone/>
            </a:pPr>
            <a:r>
              <a:rPr lang="en-US" sz="1800" dirty="0" smtClean="0"/>
              <a:t>          teacher for boys?. Journal of Educational Psychology, 100(1), 78-95.</a:t>
            </a:r>
          </a:p>
          <a:p>
            <a:pPr>
              <a:buNone/>
            </a:pPr>
            <a:endParaRPr lang="en-US" sz="1800" dirty="0" smtClean="0"/>
          </a:p>
          <a:p>
            <a:pPr lvl="0">
              <a:buNone/>
            </a:pPr>
            <a:endParaRPr lang="en-US" sz="1800" dirty="0" smtClean="0"/>
          </a:p>
          <a:p>
            <a:pPr lvl="0">
              <a:buNone/>
            </a:pPr>
            <a:endParaRPr lang="en-US" sz="1800" dirty="0" smtClean="0"/>
          </a:p>
          <a:p>
            <a:pPr>
              <a:buNone/>
            </a:pPr>
            <a:endParaRPr lang="en-US" sz="1800" dirty="0"/>
          </a:p>
        </p:txBody>
      </p:sp>
    </p:spTree>
  </p:cSld>
  <p:clrMapOvr>
    <a:masterClrMapping/>
  </p:clrMapOvr>
  <p:transition advTm="10000">
    <p:blinds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1143000"/>
          </a:xfrm>
        </p:spPr>
        <p:txBody>
          <a:bodyPr/>
          <a:lstStyle/>
          <a:p>
            <a:r>
              <a:rPr lang="en-US" dirty="0" smtClean="0"/>
              <a:t>References </a:t>
            </a:r>
            <a:endParaRPr lang="en-US" dirty="0"/>
          </a:p>
        </p:txBody>
      </p:sp>
      <p:sp>
        <p:nvSpPr>
          <p:cNvPr id="3" name="Content Placeholder 2"/>
          <p:cNvSpPr>
            <a:spLocks noGrp="1"/>
          </p:cNvSpPr>
          <p:nvPr>
            <p:ph idx="1"/>
          </p:nvPr>
        </p:nvSpPr>
        <p:spPr>
          <a:xfrm>
            <a:off x="152400" y="1447800"/>
            <a:ext cx="8763000" cy="5257801"/>
          </a:xfrm>
        </p:spPr>
        <p:txBody>
          <a:bodyPr/>
          <a:lstStyle/>
          <a:p>
            <a:r>
              <a:rPr lang="en-US" sz="1800" dirty="0" smtClean="0"/>
              <a:t>Martino, W., &amp; </a:t>
            </a:r>
            <a:r>
              <a:rPr lang="en-US" sz="1800" dirty="0" err="1" smtClean="0"/>
              <a:t>Berrill</a:t>
            </a:r>
            <a:r>
              <a:rPr lang="en-US" sz="1800" dirty="0" smtClean="0"/>
              <a:t>, D. (2003). Boys’, schooling and masculinities:</a:t>
            </a:r>
          </a:p>
          <a:p>
            <a:pPr>
              <a:buNone/>
            </a:pPr>
            <a:r>
              <a:rPr lang="en-US" sz="1800" dirty="0" smtClean="0"/>
              <a:t>           interrogating the right way to educate boys. . Education Review, 55(2), 99-117.</a:t>
            </a:r>
          </a:p>
          <a:p>
            <a:pPr lvl="0"/>
            <a:r>
              <a:rPr lang="en-US" sz="1800" dirty="0" smtClean="0"/>
              <a:t>Milner, H R, &amp; Howard, T.C. (2004). Black teachers, black students, black</a:t>
            </a:r>
          </a:p>
          <a:p>
            <a:pPr lvl="0">
              <a:buNone/>
            </a:pPr>
            <a:r>
              <a:rPr lang="en-US" sz="1800" dirty="0" smtClean="0"/>
              <a:t>           communities and brown:  perspectives and insights from experts.</a:t>
            </a:r>
          </a:p>
          <a:p>
            <a:pPr lvl="0">
              <a:buNone/>
            </a:pPr>
            <a:r>
              <a:rPr lang="en-US" sz="1800" i="1" dirty="0" smtClean="0"/>
              <a:t>           Journal of Negro    Education</a:t>
            </a:r>
            <a:r>
              <a:rPr lang="en-US" sz="1800" dirty="0" smtClean="0"/>
              <a:t>, </a:t>
            </a:r>
            <a:r>
              <a:rPr lang="en-US" sz="1800" i="1" dirty="0" smtClean="0"/>
              <a:t>73</a:t>
            </a:r>
            <a:r>
              <a:rPr lang="en-US" sz="1800" dirty="0" smtClean="0"/>
              <a:t>(3), 285-297.</a:t>
            </a:r>
          </a:p>
          <a:p>
            <a:pPr lvl="0"/>
            <a:r>
              <a:rPr lang="fr-FR" sz="1800" dirty="0" smtClean="0"/>
              <a:t>Moses-</a:t>
            </a:r>
            <a:r>
              <a:rPr lang="fr-FR" sz="1800" dirty="0" err="1" smtClean="0"/>
              <a:t>Snipes</a:t>
            </a:r>
            <a:r>
              <a:rPr lang="fr-FR" sz="1800" dirty="0" smtClean="0"/>
              <a:t>, P R., &amp; </a:t>
            </a:r>
            <a:r>
              <a:rPr lang="fr-FR" sz="1800" dirty="0" err="1" smtClean="0"/>
              <a:t>Snipes</a:t>
            </a:r>
            <a:r>
              <a:rPr lang="fr-FR" sz="1800" dirty="0" smtClean="0"/>
              <a:t>, V T. (2005). </a:t>
            </a:r>
            <a:r>
              <a:rPr lang="en-US" sz="1800" dirty="0" smtClean="0"/>
              <a:t>The call: the importance of research on</a:t>
            </a:r>
          </a:p>
          <a:p>
            <a:pPr lvl="0">
              <a:buNone/>
            </a:pPr>
            <a:r>
              <a:rPr lang="en-US" sz="1800" dirty="0" smtClean="0"/>
              <a:t>          </a:t>
            </a:r>
            <a:r>
              <a:rPr lang="en-US" sz="1800" dirty="0" err="1" smtClean="0"/>
              <a:t>african</a:t>
            </a:r>
            <a:r>
              <a:rPr lang="en-US" sz="1800" dirty="0" smtClean="0"/>
              <a:t> </a:t>
            </a:r>
            <a:r>
              <a:rPr lang="en-US" sz="1800" dirty="0" err="1" smtClean="0"/>
              <a:t>american</a:t>
            </a:r>
            <a:r>
              <a:rPr lang="en-US" sz="1800" dirty="0" smtClean="0"/>
              <a:t> issues in mathematics and science education. </a:t>
            </a:r>
            <a:r>
              <a:rPr lang="en-US" sz="1800" i="1" dirty="0" smtClean="0"/>
              <a:t>Negro Education</a:t>
            </a:r>
          </a:p>
          <a:p>
            <a:pPr lvl="0">
              <a:buNone/>
            </a:pPr>
            <a:r>
              <a:rPr lang="en-US" sz="1800" i="1" dirty="0" smtClean="0"/>
              <a:t>          Review </a:t>
            </a:r>
            <a:r>
              <a:rPr lang="en-US" sz="1800" dirty="0" smtClean="0"/>
              <a:t>, </a:t>
            </a:r>
            <a:r>
              <a:rPr lang="en-US" sz="1800" i="1" dirty="0" smtClean="0"/>
              <a:t>56</a:t>
            </a:r>
            <a:r>
              <a:rPr lang="en-US" sz="1800" dirty="0" smtClean="0"/>
              <a:t>(2/3), 103-105</a:t>
            </a:r>
          </a:p>
          <a:p>
            <a:pPr lvl="0"/>
            <a:r>
              <a:rPr lang="en-US" sz="1800" dirty="0" smtClean="0"/>
              <a:t>Powell, C., &amp; </a:t>
            </a:r>
            <a:r>
              <a:rPr lang="en-US" sz="1800" dirty="0" err="1" smtClean="0"/>
              <a:t>Arriola</a:t>
            </a:r>
            <a:r>
              <a:rPr lang="en-US" sz="1800" dirty="0" smtClean="0"/>
              <a:t>, K. (2003). Relationship between psychosocial factors and</a:t>
            </a:r>
          </a:p>
          <a:p>
            <a:pPr lvl="0">
              <a:buNone/>
            </a:pPr>
            <a:r>
              <a:rPr lang="en-US" sz="1800" dirty="0" smtClean="0"/>
              <a:t>	     academic achievement among </a:t>
            </a:r>
            <a:r>
              <a:rPr lang="en-US" sz="1800" dirty="0" err="1" smtClean="0"/>
              <a:t>african</a:t>
            </a:r>
            <a:r>
              <a:rPr lang="en-US" sz="1800" dirty="0" smtClean="0"/>
              <a:t> </a:t>
            </a:r>
            <a:r>
              <a:rPr lang="en-US" sz="1800" dirty="0" err="1" smtClean="0"/>
              <a:t>american</a:t>
            </a:r>
            <a:r>
              <a:rPr lang="en-US" sz="1800" dirty="0" smtClean="0"/>
              <a:t> students. </a:t>
            </a:r>
            <a:r>
              <a:rPr lang="en-US" sz="1800" i="1" dirty="0" smtClean="0"/>
              <a:t>The Journal of</a:t>
            </a:r>
          </a:p>
          <a:p>
            <a:pPr lvl="0">
              <a:buNone/>
            </a:pPr>
            <a:r>
              <a:rPr lang="en-US" sz="1800" i="1" dirty="0" smtClean="0"/>
              <a:t>         Educational Research</a:t>
            </a:r>
            <a:r>
              <a:rPr lang="en-US" sz="1800" dirty="0" smtClean="0"/>
              <a:t>, </a:t>
            </a:r>
            <a:r>
              <a:rPr lang="en-US" sz="1800" i="1" dirty="0" smtClean="0"/>
              <a:t>96</a:t>
            </a:r>
            <a:r>
              <a:rPr lang="en-US" sz="1800" dirty="0" smtClean="0"/>
              <a:t>(3), Retrieved from </a:t>
            </a:r>
            <a:r>
              <a:rPr lang="en-US" sz="1800" u="sng" dirty="0" smtClean="0">
                <a:hlinkClick r:id="rId2"/>
              </a:rPr>
              <a:t>http://www.jstor.org/stable/27542428</a:t>
            </a:r>
            <a:endParaRPr lang="en-US" sz="1800" u="sng" dirty="0" smtClean="0"/>
          </a:p>
          <a:p>
            <a:pPr lvl="0"/>
            <a:r>
              <a:rPr lang="en-US" sz="1800" dirty="0" err="1" smtClean="0"/>
              <a:t>Sanatullova</a:t>
            </a:r>
            <a:r>
              <a:rPr lang="en-US" sz="1800" dirty="0" smtClean="0"/>
              <a:t>-Allison, E. (2010). Why men become elementary school teachers: </a:t>
            </a:r>
          </a:p>
          <a:p>
            <a:pPr lvl="0">
              <a:buNone/>
            </a:pPr>
            <a:r>
              <a:rPr lang="en-US" sz="1800" dirty="0" smtClean="0"/>
              <a:t>         insights from elementary teacher education program. </a:t>
            </a:r>
            <a:r>
              <a:rPr lang="en-US" sz="1800" i="1" dirty="0" smtClean="0"/>
              <a:t>Action Teacher </a:t>
            </a:r>
            <a:r>
              <a:rPr lang="en-US" sz="1800" i="1" dirty="0" err="1" smtClean="0"/>
              <a:t>Educ</a:t>
            </a:r>
            <a:r>
              <a:rPr lang="en-US" sz="1800" dirty="0" smtClean="0"/>
              <a:t>, </a:t>
            </a:r>
            <a:r>
              <a:rPr lang="en-US" sz="1800" i="1" dirty="0" smtClean="0"/>
              <a:t>31</a:t>
            </a:r>
            <a:r>
              <a:rPr lang="en-US" sz="1800" dirty="0" smtClean="0"/>
              <a:t>(4),</a:t>
            </a:r>
          </a:p>
          <a:p>
            <a:pPr>
              <a:buNone/>
            </a:pPr>
            <a:r>
              <a:rPr lang="en-US" sz="1800" dirty="0" smtClean="0"/>
              <a:t>         28-40.</a:t>
            </a:r>
          </a:p>
          <a:p>
            <a:pPr lvl="0">
              <a:buNone/>
            </a:pPr>
            <a:endParaRPr lang="en-US" sz="1800" dirty="0" smtClean="0"/>
          </a:p>
          <a:p>
            <a:pPr lvl="0">
              <a:buNone/>
            </a:pPr>
            <a:endParaRPr lang="en-US" sz="1800" dirty="0" smtClean="0"/>
          </a:p>
          <a:p>
            <a:pPr lvl="0">
              <a:buNone/>
            </a:pPr>
            <a:endParaRPr lang="en-US" sz="1800" dirty="0" smtClean="0"/>
          </a:p>
          <a:p>
            <a:pPr>
              <a:buNone/>
            </a:pPr>
            <a:endParaRPr lang="en-US" sz="1800" dirty="0" smtClean="0"/>
          </a:p>
          <a:p>
            <a:pPr>
              <a:buNone/>
            </a:pPr>
            <a:endParaRPr lang="en-US" sz="1800" dirty="0" smtClean="0"/>
          </a:p>
          <a:p>
            <a:endParaRPr lang="en-US" dirty="0"/>
          </a:p>
        </p:txBody>
      </p:sp>
    </p:spTree>
  </p:cSld>
  <p:clrMapOvr>
    <a:masterClrMapping/>
  </p:clrMapOvr>
  <p:transition advTm="10000">
    <p:blinds dir="vert"/>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mtClean="0"/>
              <a:t>Table of Contents</a:t>
            </a:r>
          </a:p>
        </p:txBody>
      </p:sp>
      <p:sp>
        <p:nvSpPr>
          <p:cNvPr id="6147" name="Content Placeholder 2"/>
          <p:cNvSpPr>
            <a:spLocks noGrp="1"/>
          </p:cNvSpPr>
          <p:nvPr>
            <p:ph idx="1"/>
          </p:nvPr>
        </p:nvSpPr>
        <p:spPr>
          <a:xfrm>
            <a:off x="457200" y="1600200"/>
            <a:ext cx="8229600" cy="5029200"/>
          </a:xfrm>
        </p:spPr>
        <p:txBody>
          <a:bodyPr/>
          <a:lstStyle/>
          <a:p>
            <a:pPr eaLnBrk="1" hangingPunct="1"/>
            <a:r>
              <a:rPr lang="en-US" smtClean="0"/>
              <a:t>Abstract</a:t>
            </a:r>
          </a:p>
          <a:p>
            <a:pPr eaLnBrk="1" hangingPunct="1"/>
            <a:r>
              <a:rPr lang="en-US" smtClean="0"/>
              <a:t>Introduction</a:t>
            </a:r>
          </a:p>
          <a:p>
            <a:pPr lvl="1" eaLnBrk="1" hangingPunct="1"/>
            <a:r>
              <a:rPr lang="en-US" smtClean="0"/>
              <a:t>Statement of the Problem</a:t>
            </a:r>
          </a:p>
          <a:p>
            <a:pPr lvl="1" eaLnBrk="1" hangingPunct="1"/>
            <a:r>
              <a:rPr lang="en-US" smtClean="0"/>
              <a:t>Review of Related Literature</a:t>
            </a:r>
          </a:p>
          <a:p>
            <a:pPr lvl="1" eaLnBrk="1" hangingPunct="1"/>
            <a:r>
              <a:rPr lang="en-US" smtClean="0"/>
              <a:t>Statement of the Hypothesis</a:t>
            </a:r>
          </a:p>
          <a:p>
            <a:pPr eaLnBrk="1" hangingPunct="1"/>
            <a:r>
              <a:rPr lang="en-US" smtClean="0"/>
              <a:t>Method</a:t>
            </a:r>
          </a:p>
          <a:p>
            <a:pPr lvl="1" eaLnBrk="1" hangingPunct="1"/>
            <a:r>
              <a:rPr lang="en-US" smtClean="0"/>
              <a:t>Participants</a:t>
            </a:r>
          </a:p>
          <a:p>
            <a:pPr lvl="1" eaLnBrk="1" hangingPunct="1"/>
            <a:r>
              <a:rPr lang="en-US" smtClean="0"/>
              <a:t>Instruments</a:t>
            </a:r>
          </a:p>
          <a:p>
            <a:pPr eaLnBrk="1" hangingPunct="1"/>
            <a:r>
              <a:rPr lang="en-US" smtClean="0"/>
              <a:t>References</a:t>
            </a:r>
          </a:p>
          <a:p>
            <a:pPr lvl="1" eaLnBrk="1" hangingPunct="1">
              <a:buFont typeface="Wingdings 2" pitchFamily="18" charset="2"/>
              <a:buNone/>
            </a:pPr>
            <a:endParaRPr lang="en-US" smtClean="0"/>
          </a:p>
          <a:p>
            <a:pPr lvl="1" eaLnBrk="1" hangingPunct="1">
              <a:buFont typeface="Wingdings 2" pitchFamily="18" charset="2"/>
              <a:buNone/>
            </a:pPr>
            <a:endParaRPr lang="en-US" smtClean="0"/>
          </a:p>
        </p:txBody>
      </p:sp>
    </p:spTree>
  </p:cSld>
  <p:clrMapOvr>
    <a:masterClrMapping/>
  </p:clrMapOvr>
  <p:transition advTm="21231">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smtClean="0"/>
              <a:t>Introduction</a:t>
            </a:r>
          </a:p>
        </p:txBody>
      </p:sp>
      <p:sp>
        <p:nvSpPr>
          <p:cNvPr id="7171" name="Content Placeholder 2"/>
          <p:cNvSpPr>
            <a:spLocks noGrp="1"/>
          </p:cNvSpPr>
          <p:nvPr>
            <p:ph idx="1"/>
          </p:nvPr>
        </p:nvSpPr>
        <p:spPr>
          <a:xfrm>
            <a:off x="457200" y="1600200"/>
            <a:ext cx="8229600" cy="4648200"/>
          </a:xfrm>
        </p:spPr>
        <p:txBody>
          <a:bodyPr/>
          <a:lstStyle/>
          <a:p>
            <a:pPr eaLnBrk="1" hangingPunct="1"/>
            <a:r>
              <a:rPr lang="en-US" smtClean="0"/>
              <a:t>Historically, because teaching has been viewed as woman’s work, and that men who teach especially in the lower grades were lacking in masculinity, this has resulted in the overall reduction of male teachers. The problem is that the percentage of male teachers at the elementary school level has fallen regularly since 1981- when it reached an all time high of 18%.</a:t>
            </a:r>
          </a:p>
          <a:p>
            <a:pPr eaLnBrk="1" hangingPunct="1"/>
            <a:r>
              <a:rPr lang="en-US" smtClean="0"/>
              <a:t>This reduction in the overall number of male teachers has had a negative effect on the male student population in regards to student achievement level and behavior.</a:t>
            </a:r>
          </a:p>
          <a:p>
            <a:pPr eaLnBrk="1" hangingPunct="1">
              <a:buFont typeface="Wingdings 2" pitchFamily="18" charset="2"/>
              <a:buNone/>
            </a:pPr>
            <a:endParaRPr lang="en-US" smtClean="0"/>
          </a:p>
        </p:txBody>
      </p:sp>
    </p:spTree>
  </p:cSld>
  <p:clrMapOvr>
    <a:masterClrMapping/>
  </p:clrMapOvr>
  <p:transition advTm="34055">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smtClean="0"/>
              <a:t>Statement of the Problem</a:t>
            </a:r>
          </a:p>
        </p:txBody>
      </p:sp>
      <p:sp>
        <p:nvSpPr>
          <p:cNvPr id="8195" name="Content Placeholder 2"/>
          <p:cNvSpPr>
            <a:spLocks noGrp="1"/>
          </p:cNvSpPr>
          <p:nvPr>
            <p:ph idx="1"/>
          </p:nvPr>
        </p:nvSpPr>
        <p:spPr/>
        <p:txBody>
          <a:bodyPr/>
          <a:lstStyle/>
          <a:p>
            <a:pPr eaLnBrk="1" hangingPunct="1"/>
            <a:r>
              <a:rPr lang="en-US" smtClean="0"/>
              <a:t>Observation at PS X in the New York City elementary school system has revealed a direct correlation between student behavior and lower academic achievement in Mathematics, especially among male students of lower income single parent families.</a:t>
            </a:r>
          </a:p>
        </p:txBody>
      </p:sp>
    </p:spTree>
  </p:cSld>
  <p:clrMapOvr>
    <a:masterClrMapping/>
  </p:clrMapOvr>
  <p:transition advTm="20467">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smtClean="0"/>
              <a:t>Review of Related Literature</a:t>
            </a:r>
          </a:p>
        </p:txBody>
      </p:sp>
      <p:sp>
        <p:nvSpPr>
          <p:cNvPr id="9219" name="Content Placeholder 2"/>
          <p:cNvSpPr>
            <a:spLocks noGrp="1"/>
          </p:cNvSpPr>
          <p:nvPr>
            <p:ph idx="1"/>
          </p:nvPr>
        </p:nvSpPr>
        <p:spPr/>
        <p:txBody>
          <a:bodyPr/>
          <a:lstStyle/>
          <a:p>
            <a:pPr eaLnBrk="1" hangingPunct="1"/>
            <a:r>
              <a:rPr lang="en-US" dirty="0" smtClean="0"/>
              <a:t>Boys learn more from men and girls learn more from </a:t>
            </a:r>
            <a:r>
              <a:rPr lang="en-US" dirty="0" smtClean="0"/>
              <a:t>women (Marsh</a:t>
            </a:r>
            <a:r>
              <a:rPr lang="en-US" dirty="0" smtClean="0"/>
              <a:t>, HW, Martin, AJ, &amp; Cheng, </a:t>
            </a:r>
            <a:r>
              <a:rPr lang="en-US" dirty="0" smtClean="0"/>
              <a:t>JHS,2008</a:t>
            </a:r>
            <a:r>
              <a:rPr lang="en-US" dirty="0" smtClean="0"/>
              <a:t>). </a:t>
            </a:r>
          </a:p>
          <a:p>
            <a:pPr eaLnBrk="1" hangingPunct="1"/>
            <a:r>
              <a:rPr lang="en-US" dirty="0" smtClean="0"/>
              <a:t>Girls have better educational outcomes when taught by women and boys are better off when taught by </a:t>
            </a:r>
            <a:r>
              <a:rPr lang="en-US" dirty="0" smtClean="0"/>
              <a:t>men(Dee</a:t>
            </a:r>
            <a:r>
              <a:rPr lang="en-US" dirty="0" smtClean="0"/>
              <a:t>, 2006</a:t>
            </a:r>
            <a:r>
              <a:rPr lang="en-US" dirty="0" smtClean="0"/>
              <a:t>).</a:t>
            </a:r>
          </a:p>
          <a:p>
            <a:pPr eaLnBrk="1" hangingPunct="1"/>
            <a:endParaRPr lang="en-US" dirty="0" smtClean="0"/>
          </a:p>
        </p:txBody>
      </p:sp>
    </p:spTree>
  </p:cSld>
  <p:clrMapOvr>
    <a:masterClrMapping/>
  </p:clrMapOvr>
  <p:transition advTm="15335">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381000"/>
            <a:ext cx="8229600" cy="1143000"/>
          </a:xfrm>
        </p:spPr>
        <p:txBody>
          <a:bodyPr/>
          <a:lstStyle/>
          <a:p>
            <a:r>
              <a:rPr lang="en-US" smtClean="0"/>
              <a:t>Review of Related Literature</a:t>
            </a:r>
          </a:p>
        </p:txBody>
      </p:sp>
      <p:sp>
        <p:nvSpPr>
          <p:cNvPr id="10243" name="Content Placeholder 2"/>
          <p:cNvSpPr>
            <a:spLocks noGrp="1"/>
          </p:cNvSpPr>
          <p:nvPr>
            <p:ph idx="1"/>
          </p:nvPr>
        </p:nvSpPr>
        <p:spPr>
          <a:xfrm>
            <a:off x="457200" y="1676400"/>
            <a:ext cx="8229600" cy="4953000"/>
          </a:xfrm>
        </p:spPr>
        <p:txBody>
          <a:bodyPr/>
          <a:lstStyle/>
          <a:p>
            <a:r>
              <a:rPr lang="en-US" sz="1800" dirty="0" smtClean="0"/>
              <a:t>PROS: Research Supporting Male as Role Models</a:t>
            </a:r>
          </a:p>
          <a:p>
            <a:endParaRPr lang="en-US" sz="1800" dirty="0" smtClean="0"/>
          </a:p>
          <a:p>
            <a:r>
              <a:rPr lang="en-US" sz="1800" dirty="0" smtClean="0"/>
              <a:t>Male role models can improve the behavior and achievement of boys.</a:t>
            </a:r>
          </a:p>
          <a:p>
            <a:r>
              <a:rPr lang="en-US" sz="1800" dirty="0" err="1" smtClean="0"/>
              <a:t>Thorton</a:t>
            </a:r>
            <a:r>
              <a:rPr lang="en-US" sz="1800" dirty="0" smtClean="0"/>
              <a:t>, M, &amp; </a:t>
            </a:r>
            <a:r>
              <a:rPr lang="en-US" sz="1800" dirty="0" err="1" smtClean="0"/>
              <a:t>Bricheno</a:t>
            </a:r>
            <a:r>
              <a:rPr lang="en-US" sz="1800" dirty="0" smtClean="0"/>
              <a:t>, P. (2007). </a:t>
            </a:r>
          </a:p>
          <a:p>
            <a:r>
              <a:rPr lang="en-US" sz="1800" dirty="0" err="1" smtClean="0"/>
              <a:t>Bandura</a:t>
            </a:r>
            <a:r>
              <a:rPr lang="en-US" sz="1800" dirty="0" smtClean="0"/>
              <a:t>, A. (1986). </a:t>
            </a:r>
            <a:r>
              <a:rPr lang="en-US" sz="1800" i="1" dirty="0" smtClean="0"/>
              <a:t>social foundations of thought and action; a social cognitive theory</a:t>
            </a:r>
            <a:r>
              <a:rPr lang="en-US" sz="1800" dirty="0" smtClean="0"/>
              <a:t>. Prentice-</a:t>
            </a:r>
            <a:r>
              <a:rPr lang="en-US" sz="1800" dirty="0" err="1" smtClean="0"/>
              <a:t>Hall,NJ</a:t>
            </a:r>
            <a:r>
              <a:rPr lang="en-US" sz="1800" dirty="0" smtClean="0"/>
              <a:t>: Englewood Cliffs.</a:t>
            </a:r>
          </a:p>
          <a:p>
            <a:r>
              <a:rPr lang="en-US" sz="1800" dirty="0" smtClean="0"/>
              <a:t>PROS: Research Supporting Male as Role Models</a:t>
            </a:r>
          </a:p>
          <a:p>
            <a:r>
              <a:rPr lang="en-US" sz="1800" dirty="0" smtClean="0"/>
              <a:t>Matching teachers and pupils by gender will improve boys’ engagement with school. (TDA 2005)</a:t>
            </a:r>
          </a:p>
          <a:p>
            <a:r>
              <a:rPr lang="en-US" sz="1800" dirty="0" smtClean="0"/>
              <a:t>Pupils do better when there’s a match between characteristics of pupils and teachers in terms of gender and ethnicity. Carrington, B., &amp; Shelton, C. (2003). </a:t>
            </a:r>
            <a:endParaRPr lang="en-US" sz="1800" dirty="0" smtClean="0"/>
          </a:p>
          <a:p>
            <a:endParaRPr lang="en-US" sz="1800" dirty="0" smtClean="0"/>
          </a:p>
          <a:p>
            <a:endParaRPr lang="en-US" sz="1800" dirty="0" smtClean="0"/>
          </a:p>
        </p:txBody>
      </p:sp>
    </p:spTree>
  </p:cSld>
  <p:clrMapOvr>
    <a:masterClrMapping/>
  </p:clrMapOvr>
  <p:transition advTm="13494">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Review of Related Literature</a:t>
            </a:r>
          </a:p>
        </p:txBody>
      </p:sp>
      <p:sp>
        <p:nvSpPr>
          <p:cNvPr id="11267" name="Content Placeholder 2"/>
          <p:cNvSpPr>
            <a:spLocks noGrp="1"/>
          </p:cNvSpPr>
          <p:nvPr>
            <p:ph idx="1"/>
          </p:nvPr>
        </p:nvSpPr>
        <p:spPr/>
        <p:txBody>
          <a:bodyPr/>
          <a:lstStyle/>
          <a:p>
            <a:r>
              <a:rPr lang="en-US" smtClean="0"/>
              <a:t>CONS: Arguments Against Male as Role Models</a:t>
            </a:r>
          </a:p>
          <a:p>
            <a:endParaRPr lang="en-US" smtClean="0"/>
          </a:p>
          <a:p>
            <a:r>
              <a:rPr lang="en-US" smtClean="0"/>
              <a:t>Policy makers and practitioners positioned the African American male teacher as a one-dimensional “role model.” (Dawson 2001).</a:t>
            </a:r>
          </a:p>
          <a:p>
            <a:r>
              <a:rPr lang="en-US" smtClean="0"/>
              <a:t>Matching teachers and children by gender and ethnicity has little impact on attainment.</a:t>
            </a:r>
          </a:p>
          <a:p>
            <a:pPr lvl="1"/>
            <a:r>
              <a:rPr lang="en-US" smtClean="0"/>
              <a:t>(Ehrenberg, Goldhaber and Brewer 1995)</a:t>
            </a:r>
          </a:p>
        </p:txBody>
      </p:sp>
    </p:spTree>
  </p:cSld>
  <p:clrMapOvr>
    <a:masterClrMapping/>
  </p:clrMapOvr>
  <p:transition advTm="30389">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Review of Related Literature</a:t>
            </a:r>
          </a:p>
        </p:txBody>
      </p:sp>
      <p:sp>
        <p:nvSpPr>
          <p:cNvPr id="12291" name="Content Placeholder 2"/>
          <p:cNvSpPr>
            <a:spLocks noGrp="1"/>
          </p:cNvSpPr>
          <p:nvPr>
            <p:ph idx="1"/>
          </p:nvPr>
        </p:nvSpPr>
        <p:spPr/>
        <p:txBody>
          <a:bodyPr/>
          <a:lstStyle/>
          <a:p>
            <a:r>
              <a:rPr lang="en-US" smtClean="0"/>
              <a:t>CONS: Arguments against Male as Role Models</a:t>
            </a:r>
          </a:p>
          <a:p>
            <a:r>
              <a:rPr lang="en-US" smtClean="0"/>
              <a:t>More research is needed on why race and gender influence achievement.</a:t>
            </a:r>
          </a:p>
          <a:p>
            <a:r>
              <a:rPr lang="en-US" smtClean="0"/>
              <a:t>This approach could have the unintended consequence of harming student who do not share the minority teacher’s demographic traits.</a:t>
            </a:r>
          </a:p>
          <a:p>
            <a:r>
              <a:rPr lang="en-US" smtClean="0"/>
              <a:t>(Dee 2005)</a:t>
            </a:r>
          </a:p>
          <a:p>
            <a:r>
              <a:rPr lang="en-US" smtClean="0"/>
              <a:t>Cerve, K. (2010, March 23). Program aims to channel more black males into teaching, particularly at elementary level. </a:t>
            </a:r>
            <a:r>
              <a:rPr lang="en-US" i="1" smtClean="0"/>
              <a:t>Beaufort Gazette,S C-USA</a:t>
            </a:r>
            <a:r>
              <a:rPr lang="en-US" smtClean="0"/>
              <a:t>, p. 1-4</a:t>
            </a:r>
          </a:p>
        </p:txBody>
      </p:sp>
    </p:spTree>
  </p:cSld>
  <p:clrMapOvr>
    <a:masterClrMapping/>
  </p:clrMapOvr>
  <p:transition advTm="18361">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Statement of the Hypothesis</a:t>
            </a:r>
          </a:p>
        </p:txBody>
      </p:sp>
      <p:sp>
        <p:nvSpPr>
          <p:cNvPr id="13315" name="Content Placeholder 2"/>
          <p:cNvSpPr>
            <a:spLocks noGrp="1"/>
          </p:cNvSpPr>
          <p:nvPr>
            <p:ph idx="1"/>
          </p:nvPr>
        </p:nvSpPr>
        <p:spPr/>
        <p:txBody>
          <a:bodyPr/>
          <a:lstStyle/>
          <a:p>
            <a:r>
              <a:rPr lang="en-US" dirty="0" smtClean="0"/>
              <a:t>Ninety minutes of weekly instructional intervention by a male teacher will decrease behavioral problems and improve academic achievement in mathematics for fourth and fifth grade male students from low-income , single female parent households who attend urban public school X.</a:t>
            </a:r>
            <a:endParaRPr lang="en-US" dirty="0" smtClean="0"/>
          </a:p>
        </p:txBody>
      </p:sp>
    </p:spTree>
  </p:cSld>
  <p:clrMapOvr>
    <a:masterClrMapping/>
  </p:clrMapOvr>
  <p:transition advTm="10639">
    <p:blinds dir="vert"/>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0.5|6.5|4.2|4.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618</TotalTime>
  <Words>1218</Words>
  <Application>Microsoft Office PowerPoint</Application>
  <PresentationFormat>On-screen Show (4:3)</PresentationFormat>
  <Paragraphs>118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Male Teachers Impact on Male Student Behavior and Achievement in Mathematics</vt:lpstr>
      <vt:lpstr>Table of Contents</vt:lpstr>
      <vt:lpstr>Introduction</vt:lpstr>
      <vt:lpstr>Statement of the Problem</vt:lpstr>
      <vt:lpstr>Review of Related Literature</vt:lpstr>
      <vt:lpstr>Review of Related Literature</vt:lpstr>
      <vt:lpstr>Review of Related Literature</vt:lpstr>
      <vt:lpstr>Review of Related Literature</vt:lpstr>
      <vt:lpstr>Statement of the Hypothesis</vt:lpstr>
      <vt:lpstr>References</vt:lpstr>
      <vt:lpstr>References</vt:lpstr>
      <vt:lpstr>References </vt:lpstr>
      <vt:lpstr>References </vt:lpstr>
    </vt:vector>
  </TitlesOfParts>
  <Company>Brooklyn College Library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Male Teachers Impact on Male Student Behavior and Achievement in Mathematics</dc:title>
  <dc:creator>circ</dc:creator>
  <cp:lastModifiedBy>Windows User</cp:lastModifiedBy>
  <cp:revision>93</cp:revision>
  <dcterms:created xsi:type="dcterms:W3CDTF">2010-10-14T23:13:37Z</dcterms:created>
  <dcterms:modified xsi:type="dcterms:W3CDTF">2010-12-07T02:20:27Z</dcterms:modified>
</cp:coreProperties>
</file>